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0"/>
  </p:notesMasterIdLst>
  <p:sldIdLst>
    <p:sldId id="256" r:id="rId2"/>
    <p:sldId id="28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80" r:id="rId24"/>
    <p:sldId id="281" r:id="rId25"/>
    <p:sldId id="282" r:id="rId26"/>
    <p:sldId id="283" r:id="rId27"/>
    <p:sldId id="284" r:id="rId28"/>
    <p:sldId id="28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86380" autoAdjust="0"/>
  </p:normalViewPr>
  <p:slideViewPr>
    <p:cSldViewPr>
      <p:cViewPr>
        <p:scale>
          <a:sx n="100" d="100"/>
          <a:sy n="100" d="100"/>
        </p:scale>
        <p:origin x="-1224" y="-84"/>
      </p:cViewPr>
      <p:guideLst>
        <p:guide orient="horz" pos="2160"/>
        <p:guide pos="2880"/>
      </p:guideLst>
    </p:cSldViewPr>
  </p:slideViewPr>
  <p:outlineViewPr>
    <p:cViewPr>
      <p:scale>
        <a:sx n="33" d="100"/>
        <a:sy n="33" d="100"/>
      </p:scale>
      <p:origin x="0" y="2301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Southwest Airlines (SWA) holds the unique distinction of being one of only a handful of steadily profitable airlines through the past decade.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In addition, SWA has routinely held the “triple crown awards” of fewest customer complaints, fewest late arrivals, and fewest lost bags.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SWA has eliminated services customers don’t value.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For example, after surveying fliers, the company eliminated in-flight meals.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Instead, the company worked harder to provide the services that customers do expect, such as courtesy, on-time departures, and trouble-free travel.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Southwest Airlines has been adept at practicing lean service delivery and the results can clearly be seen in its steady profitability in an extremely difficult industry.</a:t>
            </a:r>
          </a:p>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398512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3921726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1025980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2481547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3942643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3365881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Workflow and Throughput</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Workflow </a:t>
            </a:r>
            <a:r>
              <a:rPr lang="en-US" sz="2400" dirty="0"/>
              <a:t>simply describes any process that consists of a sequence of connected steps, or operations necessary to complete a task</a:t>
            </a:r>
            <a:r>
              <a:rPr lang="en-US" sz="2400" dirty="0" smtClean="0"/>
              <a:t>.</a:t>
            </a:r>
          </a:p>
          <a:p>
            <a:pPr lvl="0"/>
            <a:r>
              <a:rPr lang="en-US" sz="2400" dirty="0" smtClean="0"/>
              <a:t>Throughput </a:t>
            </a:r>
            <a:r>
              <a:rPr lang="en-US" sz="2400" dirty="0"/>
              <a:t>is a measure (usually in terms of time or units) of how an order moves from receipt to delivery. </a:t>
            </a:r>
            <a:endParaRPr lang="en-US" sz="2400" dirty="0" smtClean="0"/>
          </a:p>
          <a:p>
            <a:pPr lvl="0"/>
            <a:r>
              <a:rPr lang="en-US" sz="2400" dirty="0" smtClean="0"/>
              <a:t>Organizations </a:t>
            </a:r>
            <a:r>
              <a:rPr lang="en-US" sz="2400" dirty="0"/>
              <a:t>constantly evaluate their throughput to detect inefficiencies or errors that cause delays and add costs. </a:t>
            </a:r>
            <a:endParaRPr lang="en-US" sz="2400" dirty="0" smtClean="0"/>
          </a:p>
          <a:p>
            <a:pPr lvl="0"/>
            <a:r>
              <a:rPr lang="en-US" sz="2400" dirty="0" smtClean="0"/>
              <a:t>In </a:t>
            </a:r>
            <a:r>
              <a:rPr lang="en-US" sz="2400" dirty="0"/>
              <a:t>the case of an emergency room, the hospital strives to eliminate unnecessary delays at any stage that force patients to wait to complete the necessary steps in their treatment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43688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Pull Systems </a:t>
            </a:r>
            <a:r>
              <a:rPr lang="en-US" sz="2400" dirty="0" smtClean="0"/>
              <a:t>Versus </a:t>
            </a:r>
            <a:r>
              <a:rPr lang="en-US" sz="2400" dirty="0"/>
              <a:t>Push Systems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Push </a:t>
            </a:r>
            <a:r>
              <a:rPr lang="en-US" sz="2400" dirty="0"/>
              <a:t>systems are systems in which services or products are produced based on forecasts.  </a:t>
            </a:r>
            <a:endParaRPr lang="en-US" sz="2400" dirty="0" smtClean="0"/>
          </a:p>
          <a:p>
            <a:pPr lvl="0"/>
            <a:r>
              <a:rPr lang="en-US" sz="2400" dirty="0" smtClean="0"/>
              <a:t>That </a:t>
            </a:r>
            <a:r>
              <a:rPr lang="en-US" sz="2400" dirty="0"/>
              <a:t>is, a certain amount of the good is produced before customers actually demand it. </a:t>
            </a:r>
            <a:endParaRPr lang="en-US" sz="2400" dirty="0" smtClean="0"/>
          </a:p>
          <a:p>
            <a:pPr lvl="0"/>
            <a:r>
              <a:rPr lang="en-US" sz="2400" dirty="0" smtClean="0"/>
              <a:t>In </a:t>
            </a:r>
            <a:r>
              <a:rPr lang="en-US" sz="2400" dirty="0"/>
              <a:t>pull systems, by contrast, the product or service is only produced after it is ordered, not in advance. </a:t>
            </a:r>
            <a:endParaRPr lang="en-US" sz="2400" dirty="0" smtClean="0"/>
          </a:p>
          <a:p>
            <a:pPr lvl="0"/>
            <a:r>
              <a:rPr lang="en-US" sz="2400" dirty="0" smtClean="0"/>
              <a:t>Pull </a:t>
            </a:r>
            <a:r>
              <a:rPr lang="en-US" sz="2400" dirty="0"/>
              <a:t>systems characterize the lean philosophy.</a:t>
            </a:r>
          </a:p>
          <a:p>
            <a:pPr lvl="0"/>
            <a:r>
              <a:rPr lang="en-US" sz="2400" dirty="0" smtClean="0"/>
              <a:t>Push systems depend on good planning and stocking the product in advance.</a:t>
            </a:r>
          </a:p>
          <a:p>
            <a:pPr lvl="0"/>
            <a:r>
              <a:rPr lang="en-US" sz="2400" dirty="0" smtClean="0"/>
              <a:t>Deciding </a:t>
            </a:r>
            <a:r>
              <a:rPr lang="en-US" sz="2400" dirty="0"/>
              <a:t>whether to use a push or pull system depends upon an organization’s operating philosophy or type of industry in which it competes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24662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Focused Factories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One </a:t>
            </a:r>
            <a:r>
              <a:rPr lang="en-US" sz="2400" dirty="0"/>
              <a:t>useful option for eliminating waste and making operations more efficient is the creation of focused factories, or specialized plants that are built and operated for a single purpose. </a:t>
            </a:r>
            <a:endParaRPr lang="en-US" sz="2400" dirty="0" smtClean="0"/>
          </a:p>
          <a:p>
            <a:pPr lvl="0"/>
            <a:r>
              <a:rPr lang="en-US" sz="2400" dirty="0" smtClean="0"/>
              <a:t>For </a:t>
            </a:r>
            <a:r>
              <a:rPr lang="en-US" sz="2400" dirty="0"/>
              <a:t>example, a focused factory for Samsung might make only LCD televisions, rather than the full range of Samsung’s electronic products. </a:t>
            </a:r>
            <a:endParaRPr lang="en-US" sz="2400" dirty="0" smtClean="0"/>
          </a:p>
          <a:p>
            <a:pPr lvl="0"/>
            <a:r>
              <a:rPr lang="en-US" sz="2400" dirty="0" smtClean="0"/>
              <a:t>The </a:t>
            </a:r>
            <a:r>
              <a:rPr lang="en-US" sz="2400" dirty="0"/>
              <a:t>narrower focus of these factories can lead to greater efficiencies. </a:t>
            </a:r>
            <a:endParaRPr lang="en-US" sz="2400" dirty="0" smtClean="0"/>
          </a:p>
          <a:p>
            <a:pPr lvl="0"/>
            <a:r>
              <a:rPr lang="en-US" sz="2400" dirty="0" smtClean="0"/>
              <a:t>Focused </a:t>
            </a:r>
            <a:r>
              <a:rPr lang="en-US" sz="2400" dirty="0"/>
              <a:t>factories also do not require as many workers with multiple skills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45772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Value Stream Mapping (VSM)</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 </a:t>
            </a:r>
            <a:r>
              <a:rPr lang="en-US" sz="2400" dirty="0"/>
              <a:t>company’s value stream is best understood as the sequence of activities required to design, produce, and provide a good or service, and along which information, materials, and workflow</a:t>
            </a:r>
            <a:r>
              <a:rPr lang="en-US" sz="2400" dirty="0" smtClean="0"/>
              <a:t>.</a:t>
            </a:r>
          </a:p>
          <a:p>
            <a:pPr lvl="0"/>
            <a:r>
              <a:rPr lang="en-US" sz="2400" dirty="0" smtClean="0"/>
              <a:t>Value </a:t>
            </a:r>
            <a:r>
              <a:rPr lang="en-US" sz="2400" dirty="0"/>
              <a:t>stream mapping (VSM), which is a prerequisite to converting to a lean system, can enable managers, production workers, and suppliers to identify waste and pinpoint the causes of it. </a:t>
            </a:r>
            <a:endParaRPr lang="en-US" sz="2400" dirty="0" smtClean="0"/>
          </a:p>
          <a:p>
            <a:pPr lvl="0"/>
            <a:r>
              <a:rPr lang="en-US" sz="2400" dirty="0" smtClean="0"/>
              <a:t>The </a:t>
            </a:r>
            <a:r>
              <a:rPr lang="en-US" sz="2400" dirty="0"/>
              <a:t>method involves creating a visual map of the production process that shows its cycle time, downtime, work-in-process inventory, movement of materials, and information flow</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51497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8575"/>
            <a:ext cx="7696200" cy="838200"/>
          </a:xfrm>
        </p:spPr>
        <p:txBody>
          <a:bodyPr>
            <a:noAutofit/>
          </a:bodyPr>
          <a:lstStyle/>
          <a:p>
            <a:r>
              <a:rPr lang="en-US" sz="2400" dirty="0"/>
              <a:t>Value Stream Mapping (VSM; Cont’d)</a:t>
            </a:r>
          </a:p>
        </p:txBody>
      </p:sp>
      <p:sp>
        <p:nvSpPr>
          <p:cNvPr id="5" name="Slide Number Placeholder 4"/>
          <p:cNvSpPr>
            <a:spLocks noGrp="1"/>
          </p:cNvSpPr>
          <p:nvPr>
            <p:ph type="sldNum" sz="quarter" idx="12"/>
          </p:nvPr>
        </p:nvSpPr>
        <p:spPr>
          <a:xfrm>
            <a:off x="8686800" y="6594475"/>
            <a:ext cx="457200" cy="24447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553200"/>
            <a:ext cx="4724400" cy="380999"/>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685801"/>
            <a:ext cx="7955421"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2195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Quality and Lean Systems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Total </a:t>
            </a:r>
            <a:r>
              <a:rPr lang="en-US" sz="2400" dirty="0"/>
              <a:t>quality management or </a:t>
            </a:r>
            <a:r>
              <a:rPr lang="en-US" sz="2400" dirty="0" smtClean="0"/>
              <a:t>TQM </a:t>
            </a:r>
            <a:r>
              <a:rPr lang="en-US" sz="2400" dirty="0"/>
              <a:t>includes a number of elements, such as worker responsibility for quality, statistical quality control, the use of fail-safe methods, and systematic or automatic inspection of the manufacturing process. </a:t>
            </a:r>
            <a:endParaRPr lang="en-US" sz="2400" dirty="0" smtClean="0"/>
          </a:p>
          <a:p>
            <a:pPr lvl="0"/>
            <a:r>
              <a:rPr lang="en-US" sz="2400" dirty="0" smtClean="0"/>
              <a:t>Built-in </a:t>
            </a:r>
            <a:r>
              <a:rPr lang="en-US" sz="2400" dirty="0"/>
              <a:t>quality and defective-free processes are absolute prerequisites for lean operations. </a:t>
            </a:r>
            <a:endParaRPr lang="en-US" sz="2400" dirty="0" smtClean="0"/>
          </a:p>
          <a:p>
            <a:pPr lvl="0"/>
            <a:r>
              <a:rPr lang="en-US" sz="2400" dirty="0" smtClean="0"/>
              <a:t>The </a:t>
            </a:r>
            <a:r>
              <a:rPr lang="en-US" sz="2400" dirty="0"/>
              <a:t>use of Six Sigma methodology, improved product design, standard product configurations, and fewer parts reduce the variability both in the product and process, and improve quality. </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27604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Lean Six Sigma</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Many </a:t>
            </a:r>
            <a:r>
              <a:rPr lang="en-US" sz="2400" dirty="0"/>
              <a:t>leading companies that have used both lean and Six Sigma methods in the past for operational improvements have combined the lean methods and Six Sigma approaches, now referred to as Lean Six Sigma, to realize innovations throughout the enterprise that extend beyond operational improvement. </a:t>
            </a:r>
            <a:endParaRPr lang="en-US" sz="2400" dirty="0" smtClean="0"/>
          </a:p>
          <a:p>
            <a:pPr lvl="0"/>
            <a:r>
              <a:rPr lang="en-US" sz="2400" dirty="0" smtClean="0"/>
              <a:t>Lean </a:t>
            </a:r>
            <a:r>
              <a:rPr lang="en-US" sz="2400" dirty="0"/>
              <a:t>Six Sigma approach draws on the knowledge, methods, and tools of both the lean and Six Sigma approaches derived from decades of operational improvement, research, and implementation.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852030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Quality at the Source</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Japanese word </a:t>
            </a:r>
            <a:r>
              <a:rPr lang="en-US" sz="2400" dirty="0" err="1"/>
              <a:t>jidoka</a:t>
            </a:r>
            <a:r>
              <a:rPr lang="en-US" sz="2400" dirty="0"/>
              <a:t>, or quality at the source, means doing it right the first time and stopping production should something go wrong. </a:t>
            </a:r>
            <a:endParaRPr lang="en-US" sz="2400" dirty="0" smtClean="0"/>
          </a:p>
          <a:p>
            <a:pPr lvl="0"/>
            <a:r>
              <a:rPr lang="en-US" sz="2400" dirty="0" smtClean="0"/>
              <a:t>Workers </a:t>
            </a:r>
            <a:r>
              <a:rPr lang="en-US" sz="2400" dirty="0"/>
              <a:t>are personally responsible for the quality of their own work. </a:t>
            </a:r>
            <a:endParaRPr lang="en-US" sz="2400" dirty="0" smtClean="0"/>
          </a:p>
          <a:p>
            <a:pPr lvl="0"/>
            <a:r>
              <a:rPr lang="en-US" sz="2400" dirty="0" smtClean="0"/>
              <a:t>If </a:t>
            </a:r>
            <a:r>
              <a:rPr lang="en-US" sz="2400" dirty="0"/>
              <a:t>someone finds a quality-related problem, she is empowered to stop the process by turning on a visual signal. </a:t>
            </a:r>
            <a:endParaRPr lang="en-US" sz="2400" dirty="0" smtClean="0"/>
          </a:p>
          <a:p>
            <a:pPr lvl="0"/>
            <a:r>
              <a:rPr lang="en-US" sz="2400" dirty="0" smtClean="0"/>
              <a:t>The </a:t>
            </a:r>
            <a:r>
              <a:rPr lang="en-US" sz="2400" dirty="0"/>
              <a:t>purpose of stopping the process is to prevent the defective parts from moving forward in a manufacturing facility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81524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Plant Layouts </a:t>
            </a:r>
            <a:r>
              <a:rPr lang="en-US" sz="2400" dirty="0"/>
              <a:t>T</a:t>
            </a:r>
            <a:r>
              <a:rPr lang="en-US" sz="2400" dirty="0" smtClean="0"/>
              <a:t>hat </a:t>
            </a:r>
            <a:r>
              <a:rPr lang="en-US" sz="2400" dirty="0"/>
              <a:t>Balance Workflow</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goal of a plant layout in lean operations is to design it to achieve a balanced workflow. </a:t>
            </a:r>
            <a:endParaRPr lang="en-US" sz="2400" dirty="0" smtClean="0"/>
          </a:p>
          <a:p>
            <a:pPr lvl="0"/>
            <a:r>
              <a:rPr lang="en-US" sz="2400" dirty="0" smtClean="0"/>
              <a:t>The </a:t>
            </a:r>
            <a:r>
              <a:rPr lang="en-US" sz="2400" dirty="0"/>
              <a:t>plant layout design should also link the internal and external logistics systems to the layout</a:t>
            </a:r>
            <a:r>
              <a:rPr lang="en-US" sz="2400" dirty="0" smtClean="0"/>
              <a:t>.</a:t>
            </a:r>
          </a:p>
          <a:p>
            <a:pPr lvl="0"/>
            <a:r>
              <a:rPr lang="en-US" sz="2400" dirty="0" smtClean="0"/>
              <a:t>Variations </a:t>
            </a:r>
            <a:r>
              <a:rPr lang="en-US" sz="2400" dirty="0"/>
              <a:t>in production volumes are caused by such factors as late deliveries, machine breakdowns, quality problems, and poor worker performance. </a:t>
            </a:r>
            <a:endParaRPr lang="en-US" sz="2400" dirty="0" smtClean="0"/>
          </a:p>
          <a:p>
            <a:pPr lvl="0"/>
            <a:r>
              <a:rPr lang="en-US" sz="2400" dirty="0" smtClean="0"/>
              <a:t>As </a:t>
            </a:r>
            <a:r>
              <a:rPr lang="en-US" sz="2400" dirty="0"/>
              <a:t>a hedge against these problems, companies tend to carry inventory, which can be </a:t>
            </a:r>
            <a:r>
              <a:rPr lang="en-US" sz="2400" dirty="0" smtClean="0"/>
              <a:t>expensive.</a:t>
            </a:r>
          </a:p>
          <a:p>
            <a:pPr lvl="0"/>
            <a:r>
              <a:rPr lang="en-US" sz="2400" dirty="0" smtClean="0"/>
              <a:t>Schedule </a:t>
            </a:r>
            <a:r>
              <a:rPr lang="en-US" sz="2400" dirty="0"/>
              <a:t>stability is accomplished through level schedules, frozen windows, and underutilization of capacity</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795321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Faster Setup Times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changeover of equipment, tools, fixtures, and cleaning </a:t>
            </a:r>
            <a:r>
              <a:rPr lang="en-US" sz="2400" dirty="0" smtClean="0"/>
              <a:t>reduces </a:t>
            </a:r>
            <a:r>
              <a:rPr lang="en-US" sz="2400" dirty="0"/>
              <a:t>a firm’s throughput. </a:t>
            </a:r>
            <a:endParaRPr lang="en-US" sz="2400" dirty="0" smtClean="0"/>
          </a:p>
          <a:p>
            <a:pPr lvl="0"/>
            <a:r>
              <a:rPr lang="en-US" sz="2400" dirty="0" smtClean="0"/>
              <a:t>One </a:t>
            </a:r>
            <a:r>
              <a:rPr lang="en-US" sz="2400" dirty="0"/>
              <a:t>way to shorten setup times is to differentiate between internal setups and external setups. </a:t>
            </a:r>
            <a:endParaRPr lang="en-US" sz="2400" dirty="0" smtClean="0"/>
          </a:p>
          <a:p>
            <a:pPr lvl="0"/>
            <a:r>
              <a:rPr lang="en-US" sz="2400" dirty="0" smtClean="0"/>
              <a:t>Internal </a:t>
            </a:r>
            <a:r>
              <a:rPr lang="en-US" sz="2400" dirty="0"/>
              <a:t>setups are activities that require machinery to be stopped or the process to be shut down for the setup work to be completed. </a:t>
            </a:r>
            <a:endParaRPr lang="en-US" sz="2400" dirty="0" smtClean="0"/>
          </a:p>
          <a:p>
            <a:pPr lvl="0"/>
            <a:r>
              <a:rPr lang="en-US" sz="2400" dirty="0" smtClean="0"/>
              <a:t>External </a:t>
            </a:r>
            <a:r>
              <a:rPr lang="en-US" sz="2400" dirty="0"/>
              <a:t>setups refer to work that can be completed outside of the process and do not require machinery to be stopped or the process to be shut down.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3375107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77275" y="6553200"/>
            <a:ext cx="457200" cy="3651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fontScale="90000"/>
          </a:bodyPr>
          <a:lstStyle/>
          <a:p>
            <a:r>
              <a:rPr lang="en-US" cap="none" dirty="0" smtClean="0"/>
              <a:t>Chapter 14</a:t>
            </a:r>
            <a:br>
              <a:rPr lang="en-US" cap="none" dirty="0" smtClean="0"/>
            </a:br>
            <a:r>
              <a:rPr lang="en-US" cap="none" dirty="0" smtClean="0"/>
              <a:t>Lean Operations and Supply Chains</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579797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r>
              <a:rPr lang="en-US" sz="2000" dirty="0"/>
              <a:t>Kanban Systems </a:t>
            </a:r>
          </a:p>
        </p:txBody>
      </p:sp>
      <p:sp>
        <p:nvSpPr>
          <p:cNvPr id="7" name="Content Placeholder 6"/>
          <p:cNvSpPr>
            <a:spLocks noGrp="1"/>
          </p:cNvSpPr>
          <p:nvPr>
            <p:ph idx="1"/>
          </p:nvPr>
        </p:nvSpPr>
        <p:spPr>
          <a:xfrm>
            <a:off x="990600" y="685800"/>
            <a:ext cx="7696200" cy="1981200"/>
          </a:xfrm>
        </p:spPr>
        <p:txBody>
          <a:bodyPr>
            <a:noAutofit/>
          </a:bodyPr>
          <a:lstStyle/>
          <a:p>
            <a:pPr lvl="0"/>
            <a:r>
              <a:rPr lang="en-US" sz="1600" dirty="0" smtClean="0"/>
              <a:t>Kanban </a:t>
            </a:r>
            <a:r>
              <a:rPr lang="en-US" sz="1600" dirty="0"/>
              <a:t>systems are manual control systems that use containers and cards. </a:t>
            </a:r>
            <a:endParaRPr lang="en-US" sz="1600" dirty="0" smtClean="0"/>
          </a:p>
          <a:p>
            <a:pPr lvl="0"/>
            <a:r>
              <a:rPr lang="en-US" sz="1600" dirty="0" smtClean="0"/>
              <a:t>Kanbans </a:t>
            </a:r>
            <a:r>
              <a:rPr lang="en-US" sz="1600" dirty="0"/>
              <a:t>are visual signals used to tell workers when it is time to get or make more of something. </a:t>
            </a:r>
            <a:endParaRPr lang="en-US" sz="1600" dirty="0" smtClean="0"/>
          </a:p>
          <a:p>
            <a:pPr lvl="0"/>
            <a:r>
              <a:rPr lang="en-US" sz="1600" dirty="0" smtClean="0"/>
              <a:t>The </a:t>
            </a:r>
            <a:r>
              <a:rPr lang="en-US" sz="1600" dirty="0"/>
              <a:t>production of goods and the delivery of parts are triggered by the demand from a firm’s downstream operations. </a:t>
            </a:r>
            <a:endParaRPr lang="en-US" sz="1600" dirty="0" smtClean="0"/>
          </a:p>
          <a:p>
            <a:pPr lvl="0"/>
            <a:r>
              <a:rPr lang="en-US" sz="1600" dirty="0" smtClean="0"/>
              <a:t>Instead </a:t>
            </a:r>
            <a:r>
              <a:rPr lang="en-US" sz="1600" dirty="0"/>
              <a:t>of a single card, many companies use a two-card K</a:t>
            </a:r>
            <a:r>
              <a:rPr lang="en-US" sz="1600" dirty="0" smtClean="0"/>
              <a:t>anban </a:t>
            </a:r>
            <a:r>
              <a:rPr lang="en-US" sz="1600" dirty="0"/>
              <a:t>system. </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537325"/>
            <a:ext cx="7010400" cy="320675"/>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514600"/>
            <a:ext cx="8135937" cy="3756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1820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Reduced Inventory</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An </a:t>
            </a:r>
            <a:r>
              <a:rPr lang="en-US" sz="2400" dirty="0"/>
              <a:t>objective of lean operations is the reduction of inventory to the lowest possible levels: the continuous commitment to finding ways to reduce inventory, not just in the obvious places such as warehouses, but in other places where inventory can “hide,” such as on a firm’s plant floor, on carousels, on conveyors, or in transit. </a:t>
            </a:r>
            <a:endParaRPr lang="en-US" sz="2400" dirty="0" smtClean="0"/>
          </a:p>
          <a:p>
            <a:pPr lvl="0"/>
            <a:r>
              <a:rPr lang="en-US" sz="2400" dirty="0" smtClean="0"/>
              <a:t>Large </a:t>
            </a:r>
            <a:r>
              <a:rPr lang="en-US" sz="2400" dirty="0"/>
              <a:t>inventory savings cannot be realized without small and frequent shipments of purchased materials and components from a firm’s suppliers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98422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Improved Product Designs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Upgrading </a:t>
            </a:r>
            <a:r>
              <a:rPr lang="en-US" sz="2400" dirty="0"/>
              <a:t>and improving the design and configuration of products is another element of lean systems. </a:t>
            </a:r>
            <a:endParaRPr lang="en-US" sz="2400" dirty="0" smtClean="0"/>
          </a:p>
          <a:p>
            <a:pPr lvl="0"/>
            <a:r>
              <a:rPr lang="en-US" sz="2400" dirty="0" smtClean="0"/>
              <a:t>Although </a:t>
            </a:r>
            <a:r>
              <a:rPr lang="en-US" sz="2400" dirty="0"/>
              <a:t>the application of lean techniques is used most typically in assembly-line flow processes, it can also be adapted to job-shop production processes. </a:t>
            </a:r>
            <a:endParaRPr lang="en-US" sz="2400" dirty="0" smtClean="0"/>
          </a:p>
          <a:p>
            <a:pPr lvl="0"/>
            <a:r>
              <a:rPr lang="en-US" sz="2400" dirty="0" smtClean="0"/>
              <a:t>Settings </a:t>
            </a:r>
            <a:r>
              <a:rPr lang="en-US" sz="2400" dirty="0"/>
              <a:t>of this type, such as factory machining centers or paint shops, produce a large variety of products in low volumes. </a:t>
            </a:r>
            <a:endParaRPr lang="en-US" sz="2400" dirty="0" smtClean="0"/>
          </a:p>
          <a:p>
            <a:pPr lvl="0"/>
            <a:r>
              <a:rPr lang="en-US" sz="2400" dirty="0" smtClean="0"/>
              <a:t>The </a:t>
            </a:r>
            <a:r>
              <a:rPr lang="en-US" sz="2400" dirty="0"/>
              <a:t>demand for products produced in a job shop </a:t>
            </a:r>
            <a:r>
              <a:rPr lang="en-US" sz="2400" dirty="0" smtClean="0"/>
              <a:t>is not </a:t>
            </a:r>
            <a:r>
              <a:rPr lang="en-US" sz="2400" dirty="0"/>
              <a:t>as stable as it is for flow operations because the products are </a:t>
            </a:r>
            <a:r>
              <a:rPr lang="en-US" sz="2400" dirty="0" smtClean="0"/>
              <a:t>customized.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38255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Lean Services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There are some important principles a service operation should follow to create a lean system. They include:</a:t>
            </a:r>
          </a:p>
          <a:p>
            <a:pPr lvl="1"/>
            <a:r>
              <a:rPr lang="en-US" sz="2000" dirty="0" smtClean="0"/>
              <a:t>Pinpoint </a:t>
            </a:r>
            <a:r>
              <a:rPr lang="en-US" sz="2000" dirty="0"/>
              <a:t>the Value the Service </a:t>
            </a:r>
            <a:r>
              <a:rPr lang="en-US" sz="2000" dirty="0" smtClean="0"/>
              <a:t>Offers</a:t>
            </a:r>
            <a:endParaRPr lang="en-US" sz="2000" dirty="0"/>
          </a:p>
          <a:p>
            <a:pPr lvl="1"/>
            <a:r>
              <a:rPr lang="en-US" sz="2000" dirty="0" smtClean="0"/>
              <a:t>Identify </a:t>
            </a:r>
            <a:r>
              <a:rPr lang="en-US" sz="2000" dirty="0"/>
              <a:t>the Service’s Value </a:t>
            </a:r>
            <a:r>
              <a:rPr lang="en-US" sz="2000" dirty="0" smtClean="0"/>
              <a:t>Stream</a:t>
            </a:r>
          </a:p>
          <a:p>
            <a:pPr lvl="1"/>
            <a:r>
              <a:rPr lang="en-US" sz="2000" dirty="0" smtClean="0"/>
              <a:t>Improve </a:t>
            </a:r>
            <a:r>
              <a:rPr lang="en-US" sz="2000" dirty="0"/>
              <a:t>the Flow of the </a:t>
            </a:r>
            <a:r>
              <a:rPr lang="en-US" sz="2000" dirty="0" smtClean="0"/>
              <a:t>Service</a:t>
            </a:r>
          </a:p>
          <a:p>
            <a:pPr lvl="1"/>
            <a:r>
              <a:rPr lang="en-US" sz="2000" dirty="0" smtClean="0"/>
              <a:t>Be </a:t>
            </a:r>
            <a:r>
              <a:rPr lang="en-US" sz="2000" dirty="0"/>
              <a:t>Prepared to Respond to the Pull from </a:t>
            </a:r>
            <a:r>
              <a:rPr lang="en-US" sz="2000" dirty="0" smtClean="0"/>
              <a:t>Customers</a:t>
            </a:r>
          </a:p>
          <a:p>
            <a:pPr lvl="1"/>
            <a:r>
              <a:rPr lang="en-US" sz="2000" dirty="0" smtClean="0"/>
              <a:t>Pursue Perfection</a:t>
            </a:r>
          </a:p>
          <a:p>
            <a:pPr lvl="1"/>
            <a:r>
              <a:rPr lang="en-US" sz="2000" dirty="0" smtClean="0"/>
              <a:t>Example of Southwest </a:t>
            </a:r>
            <a:r>
              <a:rPr lang="en-US" sz="2000" dirty="0"/>
              <a:t>Airlines (SWA</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44002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Lean Supply Chains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 </a:t>
            </a:r>
            <a:r>
              <a:rPr lang="en-US" sz="2400" dirty="0"/>
              <a:t>lean supply chain is one in which the members work collaboratively to reduce cost and waste by efficiently pulling what is needed to meet the needs of the individual customer</a:t>
            </a:r>
            <a:r>
              <a:rPr lang="en-US" sz="2400" dirty="0" smtClean="0"/>
              <a:t>.</a:t>
            </a:r>
          </a:p>
          <a:p>
            <a:pPr lvl="0"/>
            <a:r>
              <a:rPr lang="en-US" sz="2400" dirty="0" smtClean="0"/>
              <a:t>There </a:t>
            </a:r>
            <a:r>
              <a:rPr lang="en-US" sz="2400" dirty="0"/>
              <a:t>are three types of flows common to all supply chains: product and service flows, information flows, and financial flows. </a:t>
            </a:r>
            <a:endParaRPr lang="en-US" sz="2400" dirty="0" smtClean="0"/>
          </a:p>
          <a:p>
            <a:pPr lvl="0"/>
            <a:r>
              <a:rPr lang="en-US" sz="2400" dirty="0" smtClean="0"/>
              <a:t>In </a:t>
            </a:r>
            <a:r>
              <a:rPr lang="en-US" sz="2400" dirty="0"/>
              <a:t>order to build a lean supply chain, the wastes associated with each flow should be identified and eliminated, and the fluctuations smoothed out.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648012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Lean Logistics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Just-in-Time </a:t>
            </a:r>
            <a:r>
              <a:rPr lang="en-US" sz="2400" dirty="0"/>
              <a:t>(JIT) </a:t>
            </a:r>
            <a:r>
              <a:rPr lang="en-US" sz="2400" dirty="0" smtClean="0"/>
              <a:t>Delivery</a:t>
            </a:r>
          </a:p>
          <a:p>
            <a:pPr lvl="0"/>
            <a:r>
              <a:rPr lang="en-US" sz="2400" dirty="0" smtClean="0"/>
              <a:t>Cross Docking</a:t>
            </a:r>
            <a:endParaRPr lang="en-US" sz="2400" dirty="0"/>
          </a:p>
          <a:p>
            <a:pPr lvl="0"/>
            <a:r>
              <a:rPr lang="en-US" sz="2400" dirty="0" smtClean="0"/>
              <a:t>Vendor </a:t>
            </a:r>
            <a:r>
              <a:rPr lang="en-US" sz="2400" dirty="0"/>
              <a:t>Managed Inventory (VMI</a:t>
            </a:r>
            <a:r>
              <a:rPr lang="en-US" sz="2400" dirty="0" smtClean="0"/>
              <a:t>)</a:t>
            </a:r>
          </a:p>
          <a:p>
            <a:pPr lvl="0"/>
            <a:r>
              <a:rPr lang="en-US" sz="2400" dirty="0" smtClean="0"/>
              <a:t>Third-Party </a:t>
            </a:r>
            <a:r>
              <a:rPr lang="en-US" sz="2400" dirty="0"/>
              <a:t>Logistics (3PL</a:t>
            </a:r>
            <a:r>
              <a:rPr lang="en-US" sz="2400" dirty="0" smtClean="0"/>
              <a:t>)</a:t>
            </a:r>
          </a:p>
          <a:p>
            <a:pPr lvl="0"/>
            <a:r>
              <a:rPr lang="en-US" sz="2400" dirty="0" smtClean="0"/>
              <a:t>Supplier Parks</a:t>
            </a:r>
          </a:p>
          <a:p>
            <a:pPr lvl="0"/>
            <a:r>
              <a:rPr lang="en-US" sz="2400" dirty="0" smtClean="0"/>
              <a:t>Approaches </a:t>
            </a:r>
            <a:r>
              <a:rPr lang="en-US" sz="2400" dirty="0"/>
              <a:t>to lean logistics will continue to evolve as more and more companies embrace the concept of lean supply chains. </a:t>
            </a:r>
            <a:endParaRPr lang="en-US" sz="2400" dirty="0" smtClean="0"/>
          </a:p>
          <a:p>
            <a:pPr lvl="0"/>
            <a:r>
              <a:rPr lang="en-US" sz="2400" dirty="0" smtClean="0"/>
              <a:t>Note </a:t>
            </a:r>
            <a:r>
              <a:rPr lang="en-US" sz="2400" dirty="0"/>
              <a:t>that lean logistics approaches will work only if the supply chain members mutually reinforce and cooperate with each other.</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516130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r>
              <a:rPr lang="en-US" sz="2000" dirty="0"/>
              <a:t>Performance Measurement and Continuous Improvement </a:t>
            </a:r>
          </a:p>
        </p:txBody>
      </p:sp>
      <p:sp>
        <p:nvSpPr>
          <p:cNvPr id="7" name="Content Placeholder 6"/>
          <p:cNvSpPr>
            <a:spLocks noGrp="1"/>
          </p:cNvSpPr>
          <p:nvPr>
            <p:ph idx="1"/>
          </p:nvPr>
        </p:nvSpPr>
        <p:spPr>
          <a:xfrm>
            <a:off x="1004886" y="609600"/>
            <a:ext cx="7696200" cy="1676400"/>
          </a:xfrm>
        </p:spPr>
        <p:txBody>
          <a:bodyPr>
            <a:noAutofit/>
          </a:bodyPr>
          <a:lstStyle/>
          <a:p>
            <a:pPr lvl="0"/>
            <a:r>
              <a:rPr lang="en-US" sz="1400" dirty="0" smtClean="0"/>
              <a:t>Cost </a:t>
            </a:r>
            <a:r>
              <a:rPr lang="en-US" sz="1400" dirty="0"/>
              <a:t>metrics assess material and labor costs, the costs associated with returns and repairs, interest, rent, and facilities, transportation, and storage costs. </a:t>
            </a:r>
            <a:endParaRPr lang="en-US" sz="1400" dirty="0" smtClean="0"/>
          </a:p>
          <a:p>
            <a:pPr lvl="0"/>
            <a:r>
              <a:rPr lang="en-US" sz="1400" dirty="0" smtClean="0"/>
              <a:t>Efficiency </a:t>
            </a:r>
            <a:r>
              <a:rPr lang="en-US" sz="1400" dirty="0"/>
              <a:t>metrics evaluate inventory turnover or days of inventory on hand, and capacity and capital usage (ROI or cash flow).  </a:t>
            </a:r>
            <a:endParaRPr lang="en-US" sz="1400" dirty="0" smtClean="0"/>
          </a:p>
          <a:p>
            <a:pPr lvl="0"/>
            <a:r>
              <a:rPr lang="en-US" sz="1400" dirty="0" smtClean="0"/>
              <a:t>Effectiveness </a:t>
            </a:r>
            <a:r>
              <a:rPr lang="en-US" sz="1400" dirty="0"/>
              <a:t>metrics evaluate the percentage of orders delivered on time and customer satisfaction metrics, such as number of customer complaints and percentage of returned </a:t>
            </a:r>
            <a:r>
              <a:rPr lang="en-US" sz="1400" dirty="0" smtClean="0"/>
              <a:t>items.</a:t>
            </a:r>
          </a:p>
          <a:p>
            <a:pPr marL="0" lvl="0" indent="0">
              <a:buNone/>
            </a:pPr>
            <a:endParaRPr lang="en-US" sz="2400" dirty="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4205287" y="6604000"/>
            <a:ext cx="6781800" cy="244475"/>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75" y="2257425"/>
            <a:ext cx="7058024" cy="3652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34299" y="4048125"/>
            <a:ext cx="1371601"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47700" y="5909756"/>
            <a:ext cx="3733800" cy="938719"/>
          </a:xfrm>
          <a:prstGeom prst="rect">
            <a:avLst/>
          </a:prstGeom>
        </p:spPr>
        <p:txBody>
          <a:bodyPr wrap="square">
            <a:spAutoFit/>
          </a:bodyPr>
          <a:lstStyle/>
          <a:p>
            <a:r>
              <a:rPr lang="en-GB" sz="1100" dirty="0"/>
              <a:t>SOURCE: Rivera, L., Wan, H., Chen, F. F., &amp; Lee, W. M. (2007). Beyond partnerships: The power of lean supply chains. In H. Jung, F. F. Chen, &amp; B. </a:t>
            </a:r>
            <a:r>
              <a:rPr lang="en-GB" sz="1100" dirty="0" err="1"/>
              <a:t>Jeong</a:t>
            </a:r>
            <a:r>
              <a:rPr lang="en-GB" sz="1100" dirty="0"/>
              <a:t> (Eds.), </a:t>
            </a:r>
            <a:r>
              <a:rPr lang="en-GB" sz="1100" i="1" dirty="0"/>
              <a:t>Trends in supply chain design and management</a:t>
            </a:r>
          </a:p>
          <a:p>
            <a:r>
              <a:rPr lang="en-GB" sz="1100" dirty="0"/>
              <a:t>(p. 249). London, U.K.: Springer.</a:t>
            </a:r>
            <a:endParaRPr lang="en-GB" sz="1100" dirty="0"/>
          </a:p>
        </p:txBody>
      </p:sp>
    </p:spTree>
    <p:extLst>
      <p:ext uri="{BB962C8B-B14F-4D97-AF65-F5344CB8AC3E}">
        <p14:creationId xmlns:p14="http://schemas.microsoft.com/office/powerpoint/2010/main" val="25527808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Lean Global Supply Chains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It </a:t>
            </a:r>
            <a:r>
              <a:rPr lang="en-US" sz="2400" dirty="0"/>
              <a:t>is often difficult to make global supply chains lean</a:t>
            </a:r>
            <a:r>
              <a:rPr lang="en-US" sz="2400" dirty="0" smtClean="0"/>
              <a:t>.</a:t>
            </a:r>
          </a:p>
          <a:p>
            <a:pPr lvl="0"/>
            <a:r>
              <a:rPr lang="en-US" sz="2400" dirty="0" smtClean="0"/>
              <a:t>First</a:t>
            </a:r>
            <a:r>
              <a:rPr lang="en-US" sz="2400" dirty="0"/>
              <a:t>, it requires coordination to establish the rapid flow of goods and </a:t>
            </a:r>
            <a:r>
              <a:rPr lang="en-US" sz="2400" dirty="0" smtClean="0"/>
              <a:t>information.</a:t>
            </a:r>
          </a:p>
          <a:p>
            <a:pPr lvl="0"/>
            <a:r>
              <a:rPr lang="en-US" sz="2400" dirty="0" smtClean="0"/>
              <a:t>Second</a:t>
            </a:r>
            <a:r>
              <a:rPr lang="en-US" sz="2400" dirty="0"/>
              <a:t>, the frequent and often daily deliveries </a:t>
            </a:r>
            <a:r>
              <a:rPr lang="en-US" sz="2400" dirty="0" smtClean="0"/>
              <a:t>for </a:t>
            </a:r>
            <a:r>
              <a:rPr lang="en-US" sz="2400" dirty="0"/>
              <a:t>JIT </a:t>
            </a:r>
            <a:r>
              <a:rPr lang="en-US" sz="2400" dirty="0" smtClean="0"/>
              <a:t>are </a:t>
            </a:r>
            <a:r>
              <a:rPr lang="en-US" sz="2400" dirty="0"/>
              <a:t>nearly impossible in a global </a:t>
            </a:r>
            <a:r>
              <a:rPr lang="en-US" sz="2400" dirty="0" smtClean="0"/>
              <a:t>setting.</a:t>
            </a:r>
          </a:p>
          <a:p>
            <a:pPr lvl="0"/>
            <a:r>
              <a:rPr lang="en-US" sz="2400" dirty="0" smtClean="0"/>
              <a:t>Third</a:t>
            </a:r>
            <a:r>
              <a:rPr lang="en-US" sz="2400" dirty="0"/>
              <a:t>, longer lead times are required, making low inventories hard to achieve, so firms need to carry greater amount of safety stock to avoid running short on goods</a:t>
            </a:r>
            <a:r>
              <a:rPr lang="en-US" sz="2400" dirty="0" smtClean="0"/>
              <a:t>.</a:t>
            </a:r>
          </a:p>
          <a:p>
            <a:pPr lvl="0"/>
            <a:r>
              <a:rPr lang="en-US" sz="2400" dirty="0" smtClean="0"/>
              <a:t>Finally</a:t>
            </a:r>
            <a:r>
              <a:rPr lang="en-US" sz="2400" dirty="0"/>
              <a:t>, the lack of face-to-face contact, time-zone differences, and cultural and language barriers can make global communication </a:t>
            </a:r>
            <a:r>
              <a:rPr lang="en-US" sz="2400" dirty="0" smtClean="0"/>
              <a:t>more expensive.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6499391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Applying Lean Practices to Promote Sustainability</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Lean </a:t>
            </a:r>
            <a:r>
              <a:rPr lang="en-US" sz="2400" dirty="0"/>
              <a:t>initiatives </a:t>
            </a:r>
            <a:r>
              <a:rPr lang="en-US" sz="2400" dirty="0" smtClean="0"/>
              <a:t>that improve sustainability</a:t>
            </a:r>
            <a:endParaRPr lang="en-US" sz="2400" dirty="0"/>
          </a:p>
          <a:p>
            <a:pPr lvl="0"/>
            <a:endParaRPr lang="en-US" sz="2400" dirty="0" smtClean="0"/>
          </a:p>
          <a:p>
            <a:pPr lvl="1"/>
            <a:r>
              <a:rPr lang="en-US" sz="2000" dirty="0" smtClean="0"/>
              <a:t>Fewer </a:t>
            </a:r>
            <a:r>
              <a:rPr lang="en-US" sz="2000" dirty="0"/>
              <a:t>product </a:t>
            </a:r>
            <a:r>
              <a:rPr lang="en-US" sz="2000" dirty="0" smtClean="0"/>
              <a:t>defects</a:t>
            </a:r>
          </a:p>
          <a:p>
            <a:pPr lvl="1"/>
            <a:r>
              <a:rPr lang="en-US" sz="2000" dirty="0" smtClean="0"/>
              <a:t>Eliminating overproduction</a:t>
            </a:r>
          </a:p>
          <a:p>
            <a:pPr lvl="1"/>
            <a:r>
              <a:rPr lang="en-US" sz="2000" dirty="0" smtClean="0"/>
              <a:t>Minimizing </a:t>
            </a:r>
            <a:r>
              <a:rPr lang="en-US" sz="2000" dirty="0"/>
              <a:t>wasted </a:t>
            </a:r>
            <a:r>
              <a:rPr lang="en-US" sz="2000" dirty="0" smtClean="0"/>
              <a:t>movement</a:t>
            </a:r>
          </a:p>
          <a:p>
            <a:pPr lvl="1"/>
            <a:r>
              <a:rPr lang="en-US" sz="2000" dirty="0" smtClean="0"/>
              <a:t>Reducing transportation</a:t>
            </a:r>
            <a:endParaRPr lang="en-US" sz="2000" dirty="0"/>
          </a:p>
          <a:p>
            <a:pPr lvl="1"/>
            <a:r>
              <a:rPr lang="en-US" sz="2000" dirty="0" smtClean="0"/>
              <a:t>Less </a:t>
            </a:r>
            <a:r>
              <a:rPr lang="en-US" sz="2000" dirty="0"/>
              <a:t>excess </a:t>
            </a:r>
            <a:r>
              <a:rPr lang="en-US" sz="2000" dirty="0" smtClean="0"/>
              <a:t>inventory</a:t>
            </a:r>
          </a:p>
          <a:p>
            <a:pPr lvl="1"/>
            <a:r>
              <a:rPr lang="en-US" sz="2000" dirty="0" smtClean="0"/>
              <a:t>Reduced waiting</a:t>
            </a:r>
          </a:p>
          <a:p>
            <a:pPr lvl="1"/>
            <a:r>
              <a:rPr lang="en-US" sz="2000" dirty="0" smtClean="0"/>
              <a:t>Less over-processing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6344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Define </a:t>
            </a:r>
            <a:r>
              <a:rPr lang="en-US" sz="2400" dirty="0"/>
              <a:t>lean operations.</a:t>
            </a:r>
          </a:p>
          <a:p>
            <a:pPr lvl="0"/>
            <a:r>
              <a:rPr lang="en-US" sz="2400" dirty="0" smtClean="0"/>
              <a:t>Describe </a:t>
            </a:r>
            <a:r>
              <a:rPr lang="en-US" sz="2400" dirty="0"/>
              <a:t>the philosophy of lean </a:t>
            </a:r>
            <a:r>
              <a:rPr lang="en-US" sz="2400" dirty="0" smtClean="0"/>
              <a:t>systems.</a:t>
            </a:r>
            <a:endParaRPr lang="en-US" sz="2400" dirty="0"/>
          </a:p>
          <a:p>
            <a:pPr lvl="0"/>
            <a:r>
              <a:rPr lang="en-US" sz="2400" dirty="0" smtClean="0"/>
              <a:t>Outline </a:t>
            </a:r>
            <a:r>
              <a:rPr lang="en-US" sz="2400" dirty="0"/>
              <a:t>the elements of lean operations systems.</a:t>
            </a:r>
          </a:p>
          <a:p>
            <a:pPr lvl="0"/>
            <a:r>
              <a:rPr lang="en-US" sz="2400" dirty="0" smtClean="0"/>
              <a:t>Apply </a:t>
            </a:r>
            <a:r>
              <a:rPr lang="en-US" sz="2400" dirty="0"/>
              <a:t>lean ideas to service operations.</a:t>
            </a:r>
          </a:p>
          <a:p>
            <a:pPr lvl="0"/>
            <a:r>
              <a:rPr lang="en-US" sz="2400" dirty="0" smtClean="0"/>
              <a:t>Identify </a:t>
            </a:r>
            <a:r>
              <a:rPr lang="en-US" sz="2400" dirty="0"/>
              <a:t>the characteristics of a lean supply chain.</a:t>
            </a:r>
          </a:p>
          <a:p>
            <a:pPr lvl="0"/>
            <a:r>
              <a:rPr lang="en-US" sz="2400" dirty="0" smtClean="0"/>
              <a:t>Explain </a:t>
            </a:r>
            <a:r>
              <a:rPr lang="en-US" sz="2400" dirty="0"/>
              <a:t>why it is so difficult to make global supply chains lean.</a:t>
            </a:r>
          </a:p>
          <a:p>
            <a:pPr lvl="0"/>
            <a:r>
              <a:rPr lang="en-US" sz="2400" dirty="0" smtClean="0"/>
              <a:t>Discuss </a:t>
            </a:r>
            <a:r>
              <a:rPr lang="en-US" sz="2400" dirty="0"/>
              <a:t>how sustainability initiatives can be considered to be an extension of the lean philosophy.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Operations Profile: </a:t>
            </a:r>
            <a:r>
              <a:rPr lang="en-US" sz="2400" dirty="0"/>
              <a:t>Lean Operations at Rolls-Royce Indianapolis </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Rolls-Royce is </a:t>
            </a:r>
            <a:r>
              <a:rPr lang="en-US" sz="2400" dirty="0"/>
              <a:t>one of the world’s leading manufacturers of jet </a:t>
            </a:r>
            <a:r>
              <a:rPr lang="en-US" sz="2400" dirty="0" smtClean="0"/>
              <a:t>engines.</a:t>
            </a:r>
          </a:p>
          <a:p>
            <a:pPr lvl="0"/>
            <a:r>
              <a:rPr lang="en-US" sz="2400" dirty="0" smtClean="0"/>
              <a:t>Since </a:t>
            </a:r>
            <a:r>
              <a:rPr lang="en-US" sz="2400" dirty="0"/>
              <a:t>2000, Rolls-Royce has invested nearly $100 million in modernizing their manufacturing site, including implementing a series of lean manufacturing initiatives</a:t>
            </a:r>
            <a:r>
              <a:rPr lang="en-US" sz="2400" dirty="0" smtClean="0"/>
              <a:t>.</a:t>
            </a:r>
          </a:p>
          <a:p>
            <a:pPr lvl="0"/>
            <a:r>
              <a:rPr lang="en-US" sz="2400" dirty="0" smtClean="0"/>
              <a:t>The decision by Rolls-Royce to adopt lean operations has paid off handsomely. </a:t>
            </a:r>
          </a:p>
          <a:p>
            <a:pPr lvl="0"/>
            <a:r>
              <a:rPr lang="en-US" sz="2400" dirty="0" smtClean="0"/>
              <a:t>The </a:t>
            </a:r>
            <a:r>
              <a:rPr lang="en-US" sz="2400" dirty="0"/>
              <a:t>company has surpassed Pratt &amp; Whitney and is now the second-largest supplier of jet engines in the world, behind General Electric</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82701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Introduction to Lean Operations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Lean philosophy holds that any </a:t>
            </a:r>
            <a:r>
              <a:rPr lang="en-US" sz="2400" dirty="0"/>
              <a:t>activity or process that does not add value to the product or service wastes resources and, therefore, should be </a:t>
            </a:r>
            <a:r>
              <a:rPr lang="en-US" sz="2400" dirty="0" smtClean="0"/>
              <a:t>eliminated.</a:t>
            </a:r>
          </a:p>
          <a:p>
            <a:pPr lvl="0"/>
            <a:r>
              <a:rPr lang="en-US" sz="2400" dirty="0" smtClean="0"/>
              <a:t>Just-in-time </a:t>
            </a:r>
            <a:r>
              <a:rPr lang="en-US" sz="2400" dirty="0"/>
              <a:t>(JIT) </a:t>
            </a:r>
            <a:r>
              <a:rPr lang="en-US" sz="2400" dirty="0" smtClean="0"/>
              <a:t>strategies </a:t>
            </a:r>
            <a:r>
              <a:rPr lang="en-US" sz="2400" dirty="0"/>
              <a:t>delays receiving raw materials or inventory from its suppliers until right before they are needed for production</a:t>
            </a:r>
            <a:r>
              <a:rPr lang="en-US" sz="2400" dirty="0" smtClean="0"/>
              <a:t>.</a:t>
            </a:r>
          </a:p>
          <a:p>
            <a:pPr lvl="0"/>
            <a:r>
              <a:rPr lang="en-US" sz="2400" dirty="0" smtClean="0"/>
              <a:t>Lean </a:t>
            </a:r>
            <a:r>
              <a:rPr lang="en-US" sz="2400" dirty="0"/>
              <a:t>production and just-in-time concepts became important in the early 1970s, after Tai-</a:t>
            </a:r>
            <a:r>
              <a:rPr lang="en-US" sz="2400" dirty="0" err="1"/>
              <a:t>ichi</a:t>
            </a:r>
            <a:r>
              <a:rPr lang="en-US" sz="2400" dirty="0"/>
              <a:t> </a:t>
            </a:r>
            <a:r>
              <a:rPr lang="en-US" sz="2400" dirty="0" err="1"/>
              <a:t>Ohno</a:t>
            </a:r>
            <a:r>
              <a:rPr lang="en-US" sz="2400" dirty="0"/>
              <a:t>, a longtime employee and executive of Toyota, used them to propel the automaker to forefront of its industry</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017340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The Philosophy of Lean Systems </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In </a:t>
            </a:r>
            <a:r>
              <a:rPr lang="en-US" sz="2400" dirty="0"/>
              <a:t>the original Toyota </a:t>
            </a:r>
            <a:r>
              <a:rPr lang="en-US" sz="2400" dirty="0" smtClean="0"/>
              <a:t>lean model</a:t>
            </a:r>
            <a:r>
              <a:rPr lang="en-US" sz="2400" dirty="0"/>
              <a:t>, three types of waste were identified by their Japanese </a:t>
            </a:r>
            <a:r>
              <a:rPr lang="en-US" sz="2400" dirty="0" smtClean="0"/>
              <a:t>names:</a:t>
            </a:r>
          </a:p>
          <a:p>
            <a:pPr marL="857250" lvl="1" indent="-457200">
              <a:buFont typeface="+mj-lt"/>
              <a:buAutoNum type="arabicPeriod"/>
            </a:pPr>
            <a:r>
              <a:rPr lang="en-US" sz="2000" dirty="0" err="1" smtClean="0"/>
              <a:t>Muri</a:t>
            </a:r>
            <a:r>
              <a:rPr lang="en-US" sz="2000" dirty="0" smtClean="0"/>
              <a:t> </a:t>
            </a:r>
            <a:r>
              <a:rPr lang="en-US" sz="2000" dirty="0"/>
              <a:t>means waste and decreased productivity that results from the unreasonable work managers impose on people and machines because of the poor design of systems</a:t>
            </a:r>
            <a:r>
              <a:rPr lang="en-US" sz="2000" dirty="0" smtClean="0"/>
              <a:t>. </a:t>
            </a:r>
            <a:endParaRPr lang="en-US" sz="2000" dirty="0"/>
          </a:p>
          <a:p>
            <a:pPr marL="857250" lvl="1" indent="-457200">
              <a:buFont typeface="+mj-lt"/>
              <a:buAutoNum type="arabicPeriod"/>
            </a:pPr>
            <a:r>
              <a:rPr lang="en-US" sz="2000" dirty="0" smtClean="0"/>
              <a:t>Mura </a:t>
            </a:r>
            <a:r>
              <a:rPr lang="en-US" sz="2000" dirty="0"/>
              <a:t>refers to unevenness in the production process, out-of-balance workflows, and uneven workloads. </a:t>
            </a:r>
            <a:endParaRPr lang="en-US" sz="2000" dirty="0" smtClean="0"/>
          </a:p>
          <a:p>
            <a:pPr marL="857250" lvl="1" indent="-457200">
              <a:buFont typeface="+mj-lt"/>
              <a:buAutoNum type="arabicPeriod"/>
            </a:pPr>
            <a:r>
              <a:rPr lang="en-US" sz="2000" dirty="0" err="1" smtClean="0"/>
              <a:t>Muda</a:t>
            </a:r>
            <a:r>
              <a:rPr lang="en-US" sz="2000" dirty="0" smtClean="0"/>
              <a:t> </a:t>
            </a:r>
            <a:r>
              <a:rPr lang="en-US" sz="2000" dirty="0"/>
              <a:t>is any wasteful activity that does not add value or is unproductive</a:t>
            </a:r>
            <a:r>
              <a:rPr lang="en-US" sz="20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86490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400" dirty="0"/>
              <a:t>Nine Common Sources of Waste</a:t>
            </a:r>
          </a:p>
        </p:txBody>
      </p:sp>
      <p:sp>
        <p:nvSpPr>
          <p:cNvPr id="5" name="Slide Number Placeholder 4"/>
          <p:cNvSpPr>
            <a:spLocks noGrp="1"/>
          </p:cNvSpPr>
          <p:nvPr>
            <p:ph type="sldNum" sz="quarter" idx="12"/>
          </p:nvPr>
        </p:nvSpPr>
        <p:spPr>
          <a:xfrm>
            <a:off x="8686800" y="6604000"/>
            <a:ext cx="457200" cy="244475"/>
          </a:xfrm>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066800"/>
            <a:ext cx="85344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8784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Five S (5S)</a:t>
            </a:r>
          </a:p>
        </p:txBody>
      </p:sp>
      <p:sp>
        <p:nvSpPr>
          <p:cNvPr id="7" name="Content Placeholder 6"/>
          <p:cNvSpPr>
            <a:spLocks noGrp="1"/>
          </p:cNvSpPr>
          <p:nvPr>
            <p:ph idx="1"/>
          </p:nvPr>
        </p:nvSpPr>
        <p:spPr>
          <a:xfrm>
            <a:off x="990600" y="1295400"/>
            <a:ext cx="7696200" cy="4953000"/>
          </a:xfrm>
        </p:spPr>
        <p:txBody>
          <a:bodyPr>
            <a:noAutofit/>
          </a:bodyPr>
          <a:lstStyle/>
          <a:p>
            <a:pPr marL="457200" lvl="0" indent="-457200">
              <a:buFont typeface="+mj-lt"/>
              <a:buAutoNum type="arabicPeriod"/>
            </a:pPr>
            <a:r>
              <a:rPr lang="en-US" sz="2400" dirty="0" smtClean="0"/>
              <a:t>Sort </a:t>
            </a:r>
            <a:r>
              <a:rPr lang="en-US" sz="2400" dirty="0"/>
              <a:t>and </a:t>
            </a:r>
            <a:r>
              <a:rPr lang="en-US" sz="2400" dirty="0" smtClean="0"/>
              <a:t>separate: </a:t>
            </a:r>
            <a:r>
              <a:rPr lang="en-US" sz="2400" dirty="0"/>
              <a:t>Sort out and retain everything that is needed for the work area. </a:t>
            </a:r>
          </a:p>
          <a:p>
            <a:pPr marL="457200" lvl="0" indent="-457200">
              <a:buFont typeface="+mj-lt"/>
              <a:buAutoNum type="arabicPeriod"/>
            </a:pPr>
            <a:r>
              <a:rPr lang="en-US" sz="2400" dirty="0" smtClean="0"/>
              <a:t>Simplify </a:t>
            </a:r>
            <a:r>
              <a:rPr lang="en-US" sz="2400" dirty="0"/>
              <a:t>and </a:t>
            </a:r>
            <a:r>
              <a:rPr lang="en-US" sz="2400" dirty="0" smtClean="0"/>
              <a:t>straighten: </a:t>
            </a:r>
            <a:r>
              <a:rPr lang="en-US" sz="2400" dirty="0"/>
              <a:t>Organize and arrange what is left into a logical pattern of work </a:t>
            </a:r>
            <a:r>
              <a:rPr lang="en-US" sz="2400" dirty="0" smtClean="0"/>
              <a:t>operations.</a:t>
            </a:r>
          </a:p>
          <a:p>
            <a:pPr marL="457200" lvl="0" indent="-457200">
              <a:buFont typeface="+mj-lt"/>
              <a:buAutoNum type="arabicPeriod"/>
            </a:pPr>
            <a:r>
              <a:rPr lang="en-US" sz="2400" dirty="0" smtClean="0"/>
              <a:t>Shine: </a:t>
            </a:r>
            <a:r>
              <a:rPr lang="en-US" sz="2400" dirty="0"/>
              <a:t>Clean the area daily. Eliminate all forms of contamination, dirt, refuse, or discarded </a:t>
            </a:r>
            <a:r>
              <a:rPr lang="en-US" sz="2400" dirty="0" smtClean="0"/>
              <a:t>materials.</a:t>
            </a:r>
          </a:p>
          <a:p>
            <a:pPr marL="457200" lvl="0" indent="-457200">
              <a:buFont typeface="+mj-lt"/>
              <a:buAutoNum type="arabicPeriod"/>
            </a:pPr>
            <a:r>
              <a:rPr lang="en-US" sz="2400" dirty="0" smtClean="0"/>
              <a:t>Standardize: </a:t>
            </a:r>
            <a:r>
              <a:rPr lang="en-US" sz="2400" dirty="0"/>
              <a:t>Make all activities standard and uniform. </a:t>
            </a:r>
            <a:endParaRPr lang="en-US" sz="2400" dirty="0" smtClean="0"/>
          </a:p>
          <a:p>
            <a:pPr marL="457200" lvl="0" indent="-457200">
              <a:buFont typeface="+mj-lt"/>
              <a:buAutoNum type="arabicPeriod"/>
            </a:pPr>
            <a:r>
              <a:rPr lang="en-US" sz="2400" dirty="0" smtClean="0"/>
              <a:t>Sustain: </a:t>
            </a:r>
            <a:r>
              <a:rPr lang="en-US" sz="2400" dirty="0"/>
              <a:t>Avoid deviating from the first four S’s, and embed these practices throughout the company’s operations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98793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Elements of Lean Systems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Kaizen: The move to a lean process is ongoing. It is not a one-time activity. The Japanese term for continuous improvement is kaizen.</a:t>
            </a:r>
          </a:p>
          <a:p>
            <a:pPr lvl="0"/>
            <a:r>
              <a:rPr lang="en-US" sz="2400" dirty="0" smtClean="0"/>
              <a:t>Incrementalism: Improvement </a:t>
            </a:r>
            <a:r>
              <a:rPr lang="en-US" sz="2400" dirty="0"/>
              <a:t>may not come from any one big fix, but from a steady stream of small adjustments. </a:t>
            </a:r>
            <a:endParaRPr lang="en-US" sz="2400" dirty="0" smtClean="0"/>
          </a:p>
          <a:p>
            <a:pPr lvl="0"/>
            <a:r>
              <a:rPr lang="en-US" sz="2400" dirty="0" smtClean="0"/>
              <a:t>Dependence: The </a:t>
            </a:r>
            <a:r>
              <a:rPr lang="en-US" sz="2400" dirty="0"/>
              <a:t>processes are usually linked together in some way, which means that adjustments to one element in a process (improving one step) will have implications for other steps in the chain.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57922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5993</TotalTime>
  <Words>2593</Words>
  <Application>Microsoft Office PowerPoint</Application>
  <PresentationFormat>On-screen Show (4:3)</PresentationFormat>
  <Paragraphs>200</Paragraphs>
  <Slides>28</Slides>
  <Notes>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VenkataramanTheme</vt:lpstr>
      <vt:lpstr>PowerPoint Presentation</vt:lpstr>
      <vt:lpstr>Chapter 14 Lean Operations and Supply Chains</vt:lpstr>
      <vt:lpstr>Learning Objectives</vt:lpstr>
      <vt:lpstr>Operations Profile: Lean Operations at Rolls-Royce Indianapolis </vt:lpstr>
      <vt:lpstr>Introduction to Lean Operations</vt:lpstr>
      <vt:lpstr>The Philosophy of Lean Systems </vt:lpstr>
      <vt:lpstr>Nine Common Sources of Waste</vt:lpstr>
      <vt:lpstr>Five S (5S)</vt:lpstr>
      <vt:lpstr>Elements of Lean Systems</vt:lpstr>
      <vt:lpstr>Workflow and Throughput</vt:lpstr>
      <vt:lpstr>Pull Systems Versus Push Systems</vt:lpstr>
      <vt:lpstr>Focused Factories</vt:lpstr>
      <vt:lpstr>Value Stream Mapping (VSM)</vt:lpstr>
      <vt:lpstr>Value Stream Mapping (VSM; Cont’d)</vt:lpstr>
      <vt:lpstr>Quality and Lean Systems</vt:lpstr>
      <vt:lpstr>Lean Six Sigma</vt:lpstr>
      <vt:lpstr>Quality at the Source</vt:lpstr>
      <vt:lpstr>Plant Layouts That Balance Workflow</vt:lpstr>
      <vt:lpstr>Faster Setup Times</vt:lpstr>
      <vt:lpstr>Kanban Systems </vt:lpstr>
      <vt:lpstr>Reduced Inventory</vt:lpstr>
      <vt:lpstr>Improved Product Designs</vt:lpstr>
      <vt:lpstr>Lean Services</vt:lpstr>
      <vt:lpstr>Lean Supply Chains</vt:lpstr>
      <vt:lpstr>Lean Logistics</vt:lpstr>
      <vt:lpstr>Performance Measurement and Continuous Improvement </vt:lpstr>
      <vt:lpstr>Lean Global Supply Chains</vt:lpstr>
      <vt:lpstr>Applying Lean Practices to Promote Sustainability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259</cp:revision>
  <dcterms:created xsi:type="dcterms:W3CDTF">2006-08-16T00:00:00Z</dcterms:created>
  <dcterms:modified xsi:type="dcterms:W3CDTF">2017-01-06T10:58:29Z</dcterms:modified>
</cp:coreProperties>
</file>